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91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7" r:id="rId14"/>
    <p:sldId id="293" r:id="rId15"/>
  </p:sldIdLst>
  <p:sldSz cx="12192000" cy="6858000"/>
  <p:notesSz cx="6808788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F1F6"/>
    <a:srgbClr val="EEF1F7"/>
    <a:srgbClr val="9DA6B7"/>
    <a:srgbClr val="F8FAFF"/>
    <a:srgbClr val="B6C2D4"/>
    <a:srgbClr val="A8B3C1"/>
    <a:srgbClr val="9CAFCC"/>
    <a:srgbClr val="AEB9CA"/>
    <a:srgbClr val="A7B1BF"/>
    <a:srgbClr val="E0E8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4"/>
    <p:restoredTop sz="94695"/>
  </p:normalViewPr>
  <p:slideViewPr>
    <p:cSldViewPr snapToGrid="0">
      <p:cViewPr>
        <p:scale>
          <a:sx n="115" d="100"/>
          <a:sy n="115" d="100"/>
        </p:scale>
        <p:origin x="-372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7" d="100"/>
          <a:sy n="127" d="100"/>
        </p:scale>
        <p:origin x="2880" y="184"/>
      </p:cViewPr>
      <p:guideLst>
        <p:guide orient="horz" pos="3128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D9714-5A63-F14E-A30A-CBBBB38DF606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41425"/>
            <a:ext cx="5954712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78722"/>
            <a:ext cx="544703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50475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31600"/>
            <a:ext cx="2950475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350D2-9FEF-2045-83AC-B6B6057AC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35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350D2-9FEF-2045-83AC-B6B6057AC93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390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1563" y="3640215"/>
            <a:ext cx="7208874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rgbClr val="EEF1F7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EA058BB9-6520-1CD9-404B-DA4BF243E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0788" y="4740685"/>
            <a:ext cx="7210425" cy="545371"/>
          </a:xfrm>
        </p:spPr>
        <p:txBody>
          <a:bodyPr/>
          <a:lstStyle>
            <a:lvl1pPr marL="0" indent="0" algn="ctr">
              <a:buFontTx/>
              <a:buNone/>
              <a:defRPr b="0" i="0" baseline="0">
                <a:solidFill>
                  <a:srgbClr val="EEF1F7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407172354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о спилом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5DF41B0-AC7C-2142-79A2-898FF8B9B0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20693074">
            <a:off x="-3485899" y="1181057"/>
            <a:ext cx="13281344" cy="127630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1" name="Заголовок 1">
            <a:extLst>
              <a:ext uri="{FF2B5EF4-FFF2-40B4-BE49-F238E27FC236}">
                <a16:creationId xmlns="" xmlns:a16="http://schemas.microsoft.com/office/drawing/2014/main" id="{75D1E865-0299-0CD2-E90F-A8923669D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Подзаголовок 2">
            <a:extLst>
              <a:ext uri="{FF2B5EF4-FFF2-40B4-BE49-F238E27FC236}">
                <a16:creationId xmlns="" xmlns:a16="http://schemas.microsoft.com/office/drawing/2014/main" id="{577853A8-E490-9E4E-957F-6AB1BC75CC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5680816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малой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7FD9049B-EFD3-BDD8-9B55-98585966C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5FA7C7B8-E1EB-3BCB-AF3E-FEAA3E473F60}"/>
              </a:ext>
            </a:extLst>
          </p:cNvPr>
          <p:cNvSpPr/>
          <p:nvPr userDrawn="1"/>
        </p:nvSpPr>
        <p:spPr>
          <a:xfrm>
            <a:off x="408432" y="1837372"/>
            <a:ext cx="7406640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дзаголовок 2">
            <a:extLst>
              <a:ext uri="{FF2B5EF4-FFF2-40B4-BE49-F238E27FC236}">
                <a16:creationId xmlns="" xmlns:a16="http://schemas.microsoft.com/office/drawing/2014/main" id="{2B8C9CB1-9E60-3C45-57CC-BA06B93BF2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2" y="1962149"/>
            <a:ext cx="6939202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4687180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20A662EC-7E01-A726-9BC3-74258473C8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4A1E32-9434-88EB-1A2E-6C9046430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7378177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плашкой и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798575D-5864-B7AF-0C90-DC88922B8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9338933">
            <a:off x="2688189" y="-485826"/>
            <a:ext cx="13281344" cy="12763011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20A662EC-7E01-A726-9BC3-74258473C8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4A1E32-9434-88EB-1A2E-6C9046430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6034551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7843B41D-00BA-77D5-02CA-E78DD3FA5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173788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23">
            <a:extLst>
              <a:ext uri="{FF2B5EF4-FFF2-40B4-BE49-F238E27FC236}">
                <a16:creationId xmlns="" xmlns:a16="http://schemas.microsoft.com/office/drawing/2014/main" id="{3688B8CC-AE6F-5C00-8874-7332222F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90196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D7F907F3-693C-2F35-DC5B-6DD11F59A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96238" y="0"/>
            <a:ext cx="4195762" cy="6858000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23">
            <a:extLst>
              <a:ext uri="{FF2B5EF4-FFF2-40B4-BE49-F238E27FC236}">
                <a16:creationId xmlns="" xmlns:a16="http://schemas.microsoft.com/office/drawing/2014/main" id="{067C3548-2938-2E31-FF68-90A109DE2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265686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D7F907F3-693C-2F35-DC5B-6DD11F59A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299284"/>
            <a:ext cx="12192000" cy="2558716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23">
            <a:extLst>
              <a:ext uri="{FF2B5EF4-FFF2-40B4-BE49-F238E27FC236}">
                <a16:creationId xmlns="" xmlns:a16="http://schemas.microsoft.com/office/drawing/2014/main" id="{067C3548-2938-2E31-FF68-90A109DE2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8FC6C2C-C3CE-1E0C-B440-00E25D6431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7D80BEF8-A280-5E9B-AADB-637948F690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50"/>
            <a:ext cx="10694997" cy="2119988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77FF7F7D-6465-9E1D-1C00-EB5F3F489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5718788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2F32E6D-CADB-869E-99B0-7C522A81A9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10643951">
            <a:off x="-4688475" y="1142591"/>
            <a:ext cx="13139479" cy="12635478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4363402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20A662EC-7E01-A726-9BC3-74258473C8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2" y="1962150"/>
            <a:ext cx="6158811" cy="4096432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Место для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4A1E32-9434-88EB-1A2E-6C9046430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A57DEAFD-61A5-5688-15D7-45908684D7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3588" y="2024062"/>
            <a:ext cx="4447040" cy="3951435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66455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верш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9272F5-2C8E-479F-D2EC-5E1CEFD9C9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1563" y="4151375"/>
            <a:ext cx="7208874" cy="589309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rgbClr val="EEF1F7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85769874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95600" y="3640215"/>
            <a:ext cx="6400800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chemeClr val="tx1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2" name="Текст 15">
            <a:extLst>
              <a:ext uri="{FF2B5EF4-FFF2-40B4-BE49-F238E27FC236}">
                <a16:creationId xmlns="" xmlns:a16="http://schemas.microsoft.com/office/drawing/2014/main" id="{FDF8C9DF-3558-95EF-38EC-73B741C8FE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3243" y="4740685"/>
            <a:ext cx="6425514" cy="545371"/>
          </a:xfrm>
        </p:spPr>
        <p:txBody>
          <a:bodyPr/>
          <a:lstStyle>
            <a:lvl1pPr marL="0" indent="0" algn="ctr">
              <a:buFontTx/>
              <a:buNone/>
              <a:defRPr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117261954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5282" y="3647658"/>
            <a:ext cx="8697191" cy="442829"/>
          </a:xfrm>
        </p:spPr>
        <p:txBody>
          <a:bodyPr anchor="t">
            <a:normAutofit/>
          </a:bodyPr>
          <a:lstStyle>
            <a:lvl1pPr algn="ctr">
              <a:defRPr sz="2500" b="0" i="0" baseline="0">
                <a:solidFill>
                  <a:schemeClr val="tx1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r>
              <a:rPr lang="en-US" dirty="0"/>
              <a:t> </a:t>
            </a:r>
            <a:r>
              <a:rPr lang="ru-RU" dirty="0"/>
              <a:t>НАЛОГОВАЯ СЛУЖБА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EA058BB9-6520-1CD9-404B-DA4BF243E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5282" y="4090488"/>
            <a:ext cx="8697191" cy="54537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  <p:sp>
        <p:nvSpPr>
          <p:cNvPr id="3" name="Текст 15">
            <a:extLst>
              <a:ext uri="{FF2B5EF4-FFF2-40B4-BE49-F238E27FC236}">
                <a16:creationId xmlns="" xmlns:a16="http://schemas.microsoft.com/office/drawing/2014/main" id="{E4BFCDE1-ADDD-AF20-0BB3-A92BE61537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6718" y="5170174"/>
            <a:ext cx="5049982" cy="36512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 b="1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4" name="Текст 15">
            <a:extLst>
              <a:ext uri="{FF2B5EF4-FFF2-40B4-BE49-F238E27FC236}">
                <a16:creationId xmlns="" xmlns:a16="http://schemas.microsoft.com/office/drawing/2014/main" id="{1A1284CB-F6EA-3C51-3AF8-02B6B88B34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6717" y="5535300"/>
            <a:ext cx="5049983" cy="740428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15078197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1563" y="3640215"/>
            <a:ext cx="7208874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chemeClr val="tx1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2" name="Текст 15">
            <a:extLst>
              <a:ext uri="{FF2B5EF4-FFF2-40B4-BE49-F238E27FC236}">
                <a16:creationId xmlns="" xmlns:a16="http://schemas.microsoft.com/office/drawing/2014/main" id="{4013B92A-B096-2595-177C-C804C83D80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1562" y="4740685"/>
            <a:ext cx="7208873" cy="545371"/>
          </a:xfrm>
        </p:spPr>
        <p:txBody>
          <a:bodyPr/>
          <a:lstStyle>
            <a:lvl1pPr marL="0" indent="0" algn="ctr">
              <a:buFontTx/>
              <a:buNone/>
              <a:defRPr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137054831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1563" y="3003457"/>
            <a:ext cx="7208874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rgbClr val="EEF1F7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РАЗДЕЛИТЕЛЬНЫЙ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255526547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bg>
      <p:bgPr>
        <a:solidFill>
          <a:srgbClr val="ED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B6C6FB25-5D92-B3A6-5B73-DA0E24CF9B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99676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B6C6FB25-5D92-B3A6-5B73-DA0E24CF9B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7618148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для графи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иаграмма 2">
            <a:extLst>
              <a:ext uri="{FF2B5EF4-FFF2-40B4-BE49-F238E27FC236}">
                <a16:creationId xmlns="" xmlns:a16="http://schemas.microsoft.com/office/drawing/2014/main" id="{097CFDB5-2AF3-444B-2201-7026FA80E6C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31838" y="1620838"/>
            <a:ext cx="10728326" cy="443774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25085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о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1CC1ED6B-86D3-7317-A434-C79B44EAC3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523488" y="1306053"/>
            <a:ext cx="11102915" cy="10669600"/>
          </a:xfrm>
          <a:prstGeom prst="rect">
            <a:avLst/>
          </a:prstGeom>
        </p:spPr>
      </p:pic>
      <p:sp>
        <p:nvSpPr>
          <p:cNvPr id="31" name="Заголовок 1">
            <a:extLst>
              <a:ext uri="{FF2B5EF4-FFF2-40B4-BE49-F238E27FC236}">
                <a16:creationId xmlns="" xmlns:a16="http://schemas.microsoft.com/office/drawing/2014/main" id="{75D1E865-0299-0CD2-E90F-A8923669D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Подзаголовок 2">
            <a:extLst>
              <a:ext uri="{FF2B5EF4-FFF2-40B4-BE49-F238E27FC236}">
                <a16:creationId xmlns="" xmlns:a16="http://schemas.microsoft.com/office/drawing/2014/main" id="{577853A8-E490-9E4E-957F-6AB1BC75CC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162152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  <p15:guide id="3" orient="horz" pos="618" userDrawn="1">
          <p15:clr>
            <a:srgbClr val="FBAE40"/>
          </p15:clr>
        </p15:guide>
        <p15:guide id="4" orient="horz" pos="390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AE1530-6043-40A2-2C7D-4EA44E31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D64530A-5128-1D65-45B2-2EA7261EA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EC81C21-82D1-44B1-9D00-98E52E553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E1D6F7A-B1F6-168D-2269-37A7913B5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075281D-FBB7-0EEE-0483-042F786B0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B8470-55A6-CF4B-ABEF-5E5F70F4E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14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6" r:id="rId2"/>
    <p:sldLayoutId id="2147483677" r:id="rId3"/>
    <p:sldLayoutId id="2147483678" r:id="rId4"/>
    <p:sldLayoutId id="2147483672" r:id="rId5"/>
    <p:sldLayoutId id="2147483670" r:id="rId6"/>
    <p:sldLayoutId id="2147483675" r:id="rId7"/>
    <p:sldLayoutId id="2147483669" r:id="rId8"/>
    <p:sldLayoutId id="2147483649" r:id="rId9"/>
    <p:sldLayoutId id="2147483664" r:id="rId10"/>
    <p:sldLayoutId id="2147483661" r:id="rId11"/>
    <p:sldLayoutId id="2147483663" r:id="rId12"/>
    <p:sldLayoutId id="2147483673" r:id="rId13"/>
    <p:sldLayoutId id="2147483666" r:id="rId14"/>
    <p:sldLayoutId id="2147483667" r:id="rId15"/>
    <p:sldLayoutId id="2147483674" r:id="rId16"/>
    <p:sldLayoutId id="2147483668" r:id="rId17"/>
    <p:sldLayoutId id="214748367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PKBO&amp;n=42457&amp;dst=100005" TargetMode="External"/><Relationship Id="rId2" Type="http://schemas.openxmlformats.org/officeDocument/2006/relationships/hyperlink" Target="https://login.consultant.ru/link/?req=doc&amp;base=LAW&amp;n=493443&amp;dst=100037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EFB35767-270B-8BEF-D65E-25F2B158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DDC76119-8D5E-CFE9-B4C9-DBA622E9B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5282" y="2644478"/>
            <a:ext cx="8697191" cy="442829"/>
          </a:xfrm>
        </p:spPr>
        <p:txBody>
          <a:bodyPr>
            <a:normAutofit/>
          </a:bodyPr>
          <a:lstStyle/>
          <a:p>
            <a:r>
              <a:rPr lang="ru-RU" dirty="0" smtClean="0"/>
              <a:t>УПРАВЛЕНЕ ФНС РОССИИ ПО РЕСПУБЛИКЕ ХАКАСИЯ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CB4423E-5ED2-3369-8EBD-01328D66D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24312" y="3812478"/>
            <a:ext cx="8697191" cy="545371"/>
          </a:xfrm>
        </p:spPr>
        <p:txBody>
          <a:bodyPr>
            <a:noAutofit/>
          </a:bodyPr>
          <a:lstStyle/>
          <a:p>
            <a:r>
              <a:rPr lang="ru-RU" sz="4000" dirty="0" smtClean="0"/>
              <a:t> </a:t>
            </a:r>
            <a:r>
              <a:rPr lang="ru-RU" sz="4000" b="1" dirty="0"/>
              <a:t>Налоговая реформа 2026 </a:t>
            </a:r>
            <a:endParaRPr lang="ru-RU" sz="4000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9A19BA4-DDD9-0A4A-2791-7E08B88A4C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6132" y="5715376"/>
            <a:ext cx="5049982" cy="365125"/>
          </a:xfrm>
        </p:spPr>
        <p:txBody>
          <a:bodyPr/>
          <a:lstStyle/>
          <a:p>
            <a:r>
              <a:rPr lang="ru-RU" dirty="0" smtClean="0"/>
              <a:t>БОРИСОВА ЕЛЕНА ВАСИЛЬЕВНА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FF8F61FE-5744-27B7-BF0D-4B956C9F0D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26132" y="5994120"/>
            <a:ext cx="5049983" cy="740428"/>
          </a:xfrm>
        </p:spPr>
        <p:txBody>
          <a:bodyPr>
            <a:normAutofit fontScale="40000" lnSpcReduction="20000"/>
          </a:bodyPr>
          <a:lstStyle/>
          <a:p>
            <a:endParaRPr lang="ru-RU" dirty="0"/>
          </a:p>
          <a:p>
            <a:r>
              <a:rPr lang="ru-RU" sz="4300" dirty="0" smtClean="0"/>
              <a:t>Начальник </a:t>
            </a:r>
            <a:r>
              <a:rPr lang="ru-RU" sz="4300" dirty="0"/>
              <a:t>отдела </a:t>
            </a:r>
            <a:r>
              <a:rPr lang="ru-RU" sz="4300" dirty="0" smtClean="0"/>
              <a:t>камерального контроля НДС </a:t>
            </a:r>
            <a:r>
              <a:rPr lang="ru-RU" sz="4300" dirty="0"/>
              <a:t>УФНС России по </a:t>
            </a:r>
            <a:r>
              <a:rPr lang="ru-RU" sz="4300" dirty="0" smtClean="0"/>
              <a:t>Республике Хакасия</a:t>
            </a:r>
            <a:endParaRPr lang="ru-RU" sz="4300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08E6246-152C-5E46-74F4-868F5AC52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638" y="1488623"/>
            <a:ext cx="908540" cy="1038332"/>
          </a:xfrm>
          <a:prstGeom prst="rect">
            <a:avLst/>
          </a:prstGeom>
          <a:ln>
            <a:noFill/>
          </a:ln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B7DF8136-247D-5CCA-C356-C79924654FC9}"/>
              </a:ext>
            </a:extLst>
          </p:cNvPr>
          <p:cNvCxnSpPr>
            <a:cxnSpLocks/>
          </p:cNvCxnSpPr>
          <p:nvPr/>
        </p:nvCxnSpPr>
        <p:spPr>
          <a:xfrm>
            <a:off x="2043620" y="4505868"/>
            <a:ext cx="80805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353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6368" y="6348737"/>
            <a:ext cx="152421" cy="21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17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1" y="0"/>
            <a:ext cx="1220804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6368" y="6348737"/>
            <a:ext cx="152421" cy="21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66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08" y="0"/>
            <a:ext cx="12217816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4300" y="6348737"/>
            <a:ext cx="152421" cy="21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71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5" name="Блок-схема: процесс 4"/>
          <p:cNvSpPr/>
          <p:nvPr/>
        </p:nvSpPr>
        <p:spPr>
          <a:xfrm>
            <a:off x="326571" y="4379543"/>
            <a:ext cx="4956630" cy="1200328"/>
          </a:xfrm>
          <a:prstGeom prst="flowChartProcess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326571" y="1521229"/>
            <a:ext cx="11332029" cy="1094971"/>
          </a:xfrm>
          <a:prstGeom prst="flowChartAlternateProcess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1"/>
          <p:cNvSpPr txBox="1">
            <a:spLocks/>
          </p:cNvSpPr>
          <p:nvPr/>
        </p:nvSpPr>
        <p:spPr>
          <a:xfrm>
            <a:off x="10276114" y="6275728"/>
            <a:ext cx="1268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 baseline="0">
                <a:solidFill>
                  <a:srgbClr val="20336C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6B8470-55A6-CF4B-ABEF-5E5F70F4E2F5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326571" y="184036"/>
            <a:ext cx="9949543" cy="10551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253775"/>
                </a:solidFill>
                <a:latin typeface="Montserrat SemiBold" pitchFamily="2" charset="0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Налоговая декларация по НДС </a:t>
            </a:r>
            <a:endParaRPr lang="ru-RU" b="1" dirty="0"/>
          </a:p>
        </p:txBody>
      </p:sp>
      <p:sp>
        <p:nvSpPr>
          <p:cNvPr id="9" name="Подзаголовок 3"/>
          <p:cNvSpPr txBox="1">
            <a:spLocks/>
          </p:cNvSpPr>
          <p:nvPr/>
        </p:nvSpPr>
        <p:spPr>
          <a:xfrm>
            <a:off x="631371" y="1521229"/>
            <a:ext cx="10912929" cy="1297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baseline="0">
                <a:solidFill>
                  <a:srgbClr val="223570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налоговой декларации утверждена Приказом ФНС России от 05.11.2024 N ЕД-7-3/989@  ( в ред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от 18.12.2025)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"Об утверждении формы налоговой декларации по налогу на добавленную стоимость, порядка ее заполнения (представления), формата представления налоговой декларации по налогу на добавленную стоимость в электронной форме, а также форматов представления документов, прилагаемых к такой декларации, в электронной форме" 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1609271" y="3065277"/>
            <a:ext cx="2950029" cy="865190"/>
          </a:xfrm>
          <a:prstGeom prst="flowChartAlternateProcess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СРОК ПРЕДОСТАВЛЕНИЯ 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6572" y="4379543"/>
            <a:ext cx="48042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Декларацию по НДС нужно подавать за каждый квартал не позднее 25-го числа месяца, следующего за этим кварталом</a:t>
            </a:r>
          </a:p>
          <a:p>
            <a:pPr algn="ctr"/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7960178" y="3065277"/>
            <a:ext cx="2950029" cy="865190"/>
          </a:xfrm>
          <a:prstGeom prst="flowChartAlternateProcess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СРОК УПЛАТЫ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16433" y="4379543"/>
            <a:ext cx="522786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/>
                </a:solidFill>
                <a:hlinkClick r:id="rId3"/>
              </a:rPr>
              <a:t>Уплата НДС </a:t>
            </a:r>
            <a:r>
              <a:rPr lang="ru-RU" b="1" dirty="0">
                <a:solidFill>
                  <a:schemeClr val="tx2"/>
                </a:solidFill>
                <a:hlinkClick r:id="rId3"/>
              </a:rPr>
              <a:t>производится по итогам каждого налогового периода (квартала) тремя равными частями: не позднее 28-го числа каждого из трех месяцев следующего квартала</a:t>
            </a: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6164034" y="4321354"/>
            <a:ext cx="5685065" cy="1200328"/>
          </a:xfrm>
          <a:prstGeom prst="flowChartProcess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91943" y="5413394"/>
            <a:ext cx="555715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</a:endParaRPr>
          </a:p>
          <a:p>
            <a:pPr algn="just"/>
            <a:r>
              <a:rPr lang="ru-RU" sz="1600" i="1" dirty="0">
                <a:latin typeface="Times New Roman" panose="02020603050405020304" pitchFamily="18" charset="0"/>
              </a:rPr>
              <a:t>за I квартал - не позднее 28 апреля, 28 мая и 29 июня 2026 г.;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68400" y="5413394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</a:endParaRPr>
          </a:p>
          <a:p>
            <a:pPr algn="just"/>
            <a:r>
              <a:rPr lang="ru-RU" sz="1600" i="1" dirty="0">
                <a:latin typeface="Times New Roman" panose="02020603050405020304" pitchFamily="18" charset="0"/>
              </a:rPr>
              <a:t>за 1 квартал 2026 г. - 27.04.2026;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3705" y="6275728"/>
            <a:ext cx="504895" cy="5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12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396BA916-D53B-0E1F-22A7-623B62A4D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6DA4D234-647B-FC4B-A829-BB91086CB8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3767255-9755-2D77-6ACE-D51C6B592A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39DF6E3-428D-A6C8-0BCC-F96751AC3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90" y="1663581"/>
            <a:ext cx="1583317" cy="18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99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504"/>
            <a:ext cx="12192000" cy="68524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0527" y="6591284"/>
            <a:ext cx="152421" cy="21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92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" y="-1"/>
            <a:ext cx="12181344" cy="6858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6368" y="6348737"/>
            <a:ext cx="152421" cy="21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39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" y="-5253"/>
            <a:ext cx="12182676" cy="68632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6368" y="6348737"/>
            <a:ext cx="152421" cy="21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27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20" y="11727"/>
            <a:ext cx="12212920" cy="68462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6368" y="6348737"/>
            <a:ext cx="152421" cy="21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90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" y="0"/>
            <a:ext cx="1218576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1879" y="6348737"/>
            <a:ext cx="152421" cy="21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06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0902" cy="6853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6368" y="6348737"/>
            <a:ext cx="152421" cy="21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90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" y="-1"/>
            <a:ext cx="12181344" cy="6858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6368" y="6348737"/>
            <a:ext cx="152421" cy="21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38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80" y="3248"/>
            <a:ext cx="12197780" cy="685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240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ФНС 1">
      <a:dk1>
        <a:srgbClr val="2A3A7B"/>
      </a:dk1>
      <a:lt1>
        <a:srgbClr val="EDF1F6"/>
      </a:lt1>
      <a:dk2>
        <a:srgbClr val="2A3A7B"/>
      </a:dk2>
      <a:lt2>
        <a:srgbClr val="D8DFEB"/>
      </a:lt2>
      <a:accent1>
        <a:srgbClr val="005BAD"/>
      </a:accent1>
      <a:accent2>
        <a:srgbClr val="489EDD"/>
      </a:accent2>
      <a:accent3>
        <a:srgbClr val="2A3A7B"/>
      </a:accent3>
      <a:accent4>
        <a:srgbClr val="7F8FA9"/>
      </a:accent4>
      <a:accent5>
        <a:srgbClr val="F6522D"/>
      </a:accent5>
      <a:accent6>
        <a:srgbClr val="D8DFEB"/>
      </a:accent6>
      <a:hlink>
        <a:srgbClr val="FB542E"/>
      </a:hlink>
      <a:folHlink>
        <a:srgbClr val="3EBBF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186</Words>
  <Application>Microsoft Office PowerPoint</Application>
  <PresentationFormat>Произвольный</PresentationFormat>
  <Paragraphs>33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УПРАВЛЕНЕ ФНС РОССИИ ПО РЕСПУБЛИКЕ ХАКАСИЯ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ФЕДЕРАЛЬНАЯ НАЛОГОВАЯ СЛУЖБА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ФЕДЕРАЛЬНАЯ НАЛОГОВАЯ СЛУЖБА</dc:title>
  <dc:creator>Анастасия Гаврикова</dc:creator>
  <cp:lastModifiedBy>Борисова Елена Васильевна</cp:lastModifiedBy>
  <cp:revision>27</cp:revision>
  <cp:lastPrinted>2026-02-10T09:32:51Z</cp:lastPrinted>
  <dcterms:created xsi:type="dcterms:W3CDTF">2025-05-13T09:24:29Z</dcterms:created>
  <dcterms:modified xsi:type="dcterms:W3CDTF">2026-03-02T09:22:41Z</dcterms:modified>
</cp:coreProperties>
</file>